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Montserrat"/>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2f87a2b71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a2f87a2b71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9ece121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9ece121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2f87a2b71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2f87a2b71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9ece121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9ece121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2f87a2b71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2f87a2b71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2f87a2b7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2f87a2b7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2f87a2b71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2f87a2b71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9ece121f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9ece121f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2f87a2b71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a2f87a2b71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9ece121f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9ece121f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9ece121f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9ece121f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2f87a2b71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2f87a2b71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a2f87a2b7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a2f87a2b7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2f87a2b7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2f87a2b7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2f87a2b71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2f87a2b71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9ece121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9ece121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9ece121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9ece121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2f87a2b7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2f87a2b7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verywellfamily.com/digital-detox-to-solve-kids-behavior-problems-4087711" TargetMode="External"/><Relationship Id="rId4" Type="http://schemas.openxmlformats.org/officeDocument/2006/relationships/hyperlink" Target="https://www.verywellfamily.com/ann-louise-t-lockhart-psyd-abpp-5072029" TargetMode="External"/><Relationship Id="rId5" Type="http://schemas.openxmlformats.org/officeDocument/2006/relationships/hyperlink" Target="https://www.verywellfamily.com/ann-louise-t-lockhart-psyd-abpp-5072029" TargetMode="External"/><Relationship Id="rId6" Type="http://schemas.openxmlformats.org/officeDocument/2006/relationships/hyperlink" Target="https://www.verywellfamily.com/the-negative-effects-of-too-much-screen-time-1094877" TargetMode="External"/><Relationship Id="rId7" Type="http://schemas.openxmlformats.org/officeDocument/2006/relationships/hyperlink" Target="https://psychcentral.com/lib/the-effects-of-screen-time-on-childr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163900" y="1578400"/>
            <a:ext cx="58092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Screen Time Impact Children?</a:t>
            </a:r>
            <a:endParaRPr/>
          </a:p>
        </p:txBody>
      </p:sp>
      <p:sp>
        <p:nvSpPr>
          <p:cNvPr id="135" name="Google Shape;135;p13"/>
          <p:cNvSpPr txBox="1"/>
          <p:nvPr>
            <p:ph idx="1" type="subTitle"/>
          </p:nvPr>
        </p:nvSpPr>
        <p:spPr>
          <a:xfrm>
            <a:off x="3203950" y="363157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By Kelsey</a:t>
            </a:r>
            <a:r>
              <a:rPr lang="en">
                <a:latin typeface="Montserrat"/>
                <a:ea typeface="Montserrat"/>
                <a:cs typeface="Montserrat"/>
                <a:sym typeface="Montserrat"/>
              </a:rPr>
              <a:t> Dean</a:t>
            </a:r>
            <a:r>
              <a:rPr lang="en">
                <a:latin typeface="Montserrat"/>
                <a:ea typeface="Montserrat"/>
                <a:cs typeface="Montserrat"/>
                <a:sym typeface="Montserrat"/>
              </a:rPr>
              <a:t> and Carina</a:t>
            </a:r>
            <a:r>
              <a:rPr lang="en">
                <a:latin typeface="Montserrat"/>
                <a:ea typeface="Montserrat"/>
                <a:cs typeface="Montserrat"/>
                <a:sym typeface="Montserrat"/>
              </a:rPr>
              <a:t> Funk</a:t>
            </a:r>
            <a:endParaRPr>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Mental Health</a:t>
            </a:r>
            <a:endParaRPr u="sng"/>
          </a:p>
          <a:p>
            <a:pPr indent="0" lvl="0" marL="0" rtl="0" algn="l">
              <a:spcBef>
                <a:spcPts val="0"/>
              </a:spcBef>
              <a:spcAft>
                <a:spcPts val="0"/>
              </a:spcAft>
              <a:buNone/>
            </a:pPr>
            <a:r>
              <a:t/>
            </a:r>
            <a:endParaRPr/>
          </a:p>
        </p:txBody>
      </p:sp>
      <p:sp>
        <p:nvSpPr>
          <p:cNvPr id="197" name="Google Shape;197;p22"/>
          <p:cNvSpPr txBox="1"/>
          <p:nvPr>
            <p:ph idx="1" type="body"/>
          </p:nvPr>
        </p:nvSpPr>
        <p:spPr>
          <a:xfrm>
            <a:off x="4205150" y="1079175"/>
            <a:ext cx="4622400" cy="3761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With many of these children online and connected to social media, we can see that it strongly affects body image.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For children ages six to eight, half of girls and a third of boys, say that their ideal body image is to be thinner.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Surprisingly, one third of children ages five and six, indicate that they feel the same - that they wish to be thinner. </a:t>
            </a:r>
            <a:endParaRPr sz="1600">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98" name="Google Shape;198;p22"/>
          <p:cNvPicPr preferRelativeResize="0"/>
          <p:nvPr/>
        </p:nvPicPr>
        <p:blipFill>
          <a:blip r:embed="rId3">
            <a:alphaModFix/>
          </a:blip>
          <a:stretch>
            <a:fillRect/>
          </a:stretch>
        </p:blipFill>
        <p:spPr>
          <a:xfrm>
            <a:off x="1409575" y="1079175"/>
            <a:ext cx="2356458" cy="3530850"/>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Communication and Social Interactions</a:t>
            </a:r>
            <a:endParaRPr u="sng"/>
          </a:p>
        </p:txBody>
      </p:sp>
      <p:sp>
        <p:nvSpPr>
          <p:cNvPr id="204" name="Google Shape;204;p23"/>
          <p:cNvSpPr txBox="1"/>
          <p:nvPr>
            <p:ph idx="1" type="body"/>
          </p:nvPr>
        </p:nvSpPr>
        <p:spPr>
          <a:xfrm>
            <a:off x="1297500" y="1186550"/>
            <a:ext cx="34872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It is important for children to experience two-way interactions when learning</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sz="1600">
                <a:latin typeface="Montserrat"/>
                <a:ea typeface="Montserrat"/>
                <a:cs typeface="Montserrat"/>
                <a:sym typeface="Montserrat"/>
              </a:rPr>
              <a:t>They need to experience facial expressions and reactions when communicating</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sz="1600">
                <a:latin typeface="Montserrat"/>
                <a:ea typeface="Montserrat"/>
                <a:cs typeface="Montserrat"/>
                <a:sym typeface="Montserrat"/>
              </a:rPr>
              <a:t>This is important in language and skill development</a:t>
            </a:r>
            <a:endParaRPr sz="1600">
              <a:latin typeface="Montserrat"/>
              <a:ea typeface="Montserrat"/>
              <a:cs typeface="Montserrat"/>
              <a:sym typeface="Montserrat"/>
            </a:endParaRPr>
          </a:p>
          <a:p>
            <a:pPr indent="0" lvl="0" marL="0" rtl="0" algn="l">
              <a:spcBef>
                <a:spcPts val="1600"/>
              </a:spcBef>
              <a:spcAft>
                <a:spcPts val="1600"/>
              </a:spcAft>
              <a:buNone/>
            </a:pPr>
            <a:r>
              <a:t/>
            </a:r>
            <a:endParaRPr/>
          </a:p>
        </p:txBody>
      </p:sp>
      <p:pic>
        <p:nvPicPr>
          <p:cNvPr id="205" name="Google Shape;205;p23"/>
          <p:cNvPicPr preferRelativeResize="0"/>
          <p:nvPr/>
        </p:nvPicPr>
        <p:blipFill>
          <a:blip r:embed="rId3">
            <a:alphaModFix/>
          </a:blip>
          <a:stretch>
            <a:fillRect/>
          </a:stretch>
        </p:blipFill>
        <p:spPr>
          <a:xfrm>
            <a:off x="5418375" y="1186550"/>
            <a:ext cx="2496723" cy="3530855"/>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Communication and Social Interactions</a:t>
            </a:r>
            <a:endParaRPr u="sng"/>
          </a:p>
          <a:p>
            <a:pPr indent="0" lvl="0" marL="0" rtl="0" algn="l">
              <a:spcBef>
                <a:spcPts val="0"/>
              </a:spcBef>
              <a:spcAft>
                <a:spcPts val="0"/>
              </a:spcAft>
              <a:buNone/>
            </a:pPr>
            <a:r>
              <a:t/>
            </a:r>
            <a:endParaRPr/>
          </a:p>
        </p:txBody>
      </p:sp>
      <p:sp>
        <p:nvSpPr>
          <p:cNvPr id="211" name="Google Shape;211;p24"/>
          <p:cNvSpPr txBox="1"/>
          <p:nvPr>
            <p:ph idx="1" type="body"/>
          </p:nvPr>
        </p:nvSpPr>
        <p:spPr>
          <a:xfrm>
            <a:off x="1297500" y="1186550"/>
            <a:ext cx="33201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When children learn from screens using resources such as videos, they do not have that full experience that they need for their skill and language development</a:t>
            </a:r>
            <a:endParaRPr/>
          </a:p>
        </p:txBody>
      </p:sp>
      <p:pic>
        <p:nvPicPr>
          <p:cNvPr id="212" name="Google Shape;212;p24"/>
          <p:cNvPicPr preferRelativeResize="0"/>
          <p:nvPr/>
        </p:nvPicPr>
        <p:blipFill>
          <a:blip r:embed="rId3">
            <a:alphaModFix/>
          </a:blip>
          <a:stretch>
            <a:fillRect/>
          </a:stretch>
        </p:blipFill>
        <p:spPr>
          <a:xfrm>
            <a:off x="5388775" y="1257725"/>
            <a:ext cx="2824987" cy="3530850"/>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1297500" y="2903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Digital Detox</a:t>
            </a:r>
            <a:endParaRPr u="sng"/>
          </a:p>
        </p:txBody>
      </p:sp>
      <p:sp>
        <p:nvSpPr>
          <p:cNvPr id="218" name="Google Shape;218;p25"/>
          <p:cNvSpPr txBox="1"/>
          <p:nvPr>
            <p:ph idx="1" type="body"/>
          </p:nvPr>
        </p:nvSpPr>
        <p:spPr>
          <a:xfrm>
            <a:off x="4161150" y="481125"/>
            <a:ext cx="4866300" cy="4413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Digital Detox means u</a:t>
            </a:r>
            <a:r>
              <a:rPr lang="en" sz="1600">
                <a:solidFill>
                  <a:srgbClr val="FFFFFF"/>
                </a:solidFill>
                <a:latin typeface="Montserrat"/>
                <a:ea typeface="Montserrat"/>
                <a:cs typeface="Montserrat"/>
                <a:sym typeface="Montserrat"/>
              </a:rPr>
              <a:t>nplugging from your devices for short periods of time, on a short term basis. </a:t>
            </a:r>
            <a:endParaRPr sz="1600">
              <a:solidFill>
                <a:srgbClr val="FFFFFF"/>
              </a:solidFill>
              <a:latin typeface="Montserrat"/>
              <a:ea typeface="Montserrat"/>
              <a:cs typeface="Montserrat"/>
              <a:sym typeface="Montserrat"/>
            </a:endParaRPr>
          </a:p>
          <a:p>
            <a:pPr indent="0" lvl="0" marL="457200" rtl="0" algn="l">
              <a:spcBef>
                <a:spcPts val="0"/>
              </a:spcBef>
              <a:spcAft>
                <a:spcPts val="0"/>
              </a:spcAft>
              <a:buNone/>
            </a:pPr>
            <a:r>
              <a:t/>
            </a:r>
            <a:endParaRPr sz="1600">
              <a:solidFill>
                <a:srgbClr val="FFFFFF"/>
              </a:solidFill>
              <a:latin typeface="Montserrat"/>
              <a:ea typeface="Montserrat"/>
              <a:cs typeface="Montserrat"/>
              <a:sym typeface="Montserrat"/>
            </a:endParaRPr>
          </a:p>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It is </a:t>
            </a:r>
            <a:r>
              <a:rPr lang="en" sz="1600">
                <a:solidFill>
                  <a:srgbClr val="FFFFFF"/>
                </a:solidFill>
                <a:latin typeface="Montserrat"/>
                <a:ea typeface="Montserrat"/>
                <a:cs typeface="Montserrat"/>
                <a:sym typeface="Montserrat"/>
              </a:rPr>
              <a:t>often recommended for families who have a difficult time breaking habits in regards to technology. </a:t>
            </a:r>
            <a:endParaRPr sz="1600">
              <a:solidFill>
                <a:srgbClr val="FFFFFF"/>
              </a:solidFill>
              <a:latin typeface="Montserrat"/>
              <a:ea typeface="Montserrat"/>
              <a:cs typeface="Montserrat"/>
              <a:sym typeface="Montserrat"/>
            </a:endParaRPr>
          </a:p>
          <a:p>
            <a:pPr indent="0" lvl="0" marL="457200" rtl="0" algn="l">
              <a:spcBef>
                <a:spcPts val="0"/>
              </a:spcBef>
              <a:spcAft>
                <a:spcPts val="0"/>
              </a:spcAft>
              <a:buNone/>
            </a:pPr>
            <a:r>
              <a:t/>
            </a:r>
            <a:endParaRPr sz="1600">
              <a:solidFill>
                <a:srgbClr val="FFFFFF"/>
              </a:solidFill>
              <a:latin typeface="Montserrat"/>
              <a:ea typeface="Montserrat"/>
              <a:cs typeface="Montserrat"/>
              <a:sym typeface="Montserrat"/>
            </a:endParaRPr>
          </a:p>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It can increase social and emotional issues, reversing the effects of screen time.</a:t>
            </a:r>
            <a:endParaRPr sz="1600">
              <a:solidFill>
                <a:srgbClr val="FFFFFF"/>
              </a:solidFill>
              <a:latin typeface="Montserrat"/>
              <a:ea typeface="Montserrat"/>
              <a:cs typeface="Montserrat"/>
              <a:sym typeface="Montserrat"/>
            </a:endParaRPr>
          </a:p>
          <a:p>
            <a:pPr indent="0" lvl="0" marL="457200" rtl="0" algn="l">
              <a:spcBef>
                <a:spcPts val="0"/>
              </a:spcBef>
              <a:spcAft>
                <a:spcPts val="0"/>
              </a:spcAft>
              <a:buNone/>
            </a:pPr>
            <a:r>
              <a:t/>
            </a:r>
            <a:endParaRPr sz="1600">
              <a:solidFill>
                <a:srgbClr val="FFFFFF"/>
              </a:solidFill>
              <a:latin typeface="Montserrat"/>
              <a:ea typeface="Montserrat"/>
              <a:cs typeface="Montserrat"/>
              <a:sym typeface="Montserrat"/>
            </a:endParaRPr>
          </a:p>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With a constant change in technology, you can see how children respond to screen time and technology. </a:t>
            </a:r>
            <a:endParaRPr sz="1600">
              <a:solidFill>
                <a:srgbClr val="FFFFFF"/>
              </a:solidFill>
              <a:latin typeface="Montserrat"/>
              <a:ea typeface="Montserrat"/>
              <a:cs typeface="Montserrat"/>
              <a:sym typeface="Montserrat"/>
            </a:endParaRPr>
          </a:p>
          <a:p>
            <a:pPr indent="0" lvl="0" marL="0" rtl="0" algn="l">
              <a:spcBef>
                <a:spcPts val="0"/>
              </a:spcBef>
              <a:spcAft>
                <a:spcPts val="1600"/>
              </a:spcAft>
              <a:buNone/>
            </a:pPr>
            <a:r>
              <a:t/>
            </a:r>
            <a:endParaRPr sz="1600">
              <a:solidFill>
                <a:srgbClr val="FFFFFF"/>
              </a:solidFill>
              <a:latin typeface="Montserrat"/>
              <a:ea typeface="Montserrat"/>
              <a:cs typeface="Montserrat"/>
              <a:sym typeface="Montserrat"/>
            </a:endParaRPr>
          </a:p>
        </p:txBody>
      </p:sp>
      <p:pic>
        <p:nvPicPr>
          <p:cNvPr id="219" name="Google Shape;219;p25"/>
          <p:cNvPicPr preferRelativeResize="0"/>
          <p:nvPr/>
        </p:nvPicPr>
        <p:blipFill>
          <a:blip r:embed="rId3">
            <a:alphaModFix/>
          </a:blip>
          <a:stretch>
            <a:fillRect/>
          </a:stretch>
        </p:blipFill>
        <p:spPr>
          <a:xfrm>
            <a:off x="1297500" y="928163"/>
            <a:ext cx="2787450" cy="3712883"/>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Digital Detox</a:t>
            </a:r>
            <a:endParaRPr u="sng"/>
          </a:p>
        </p:txBody>
      </p:sp>
      <p:sp>
        <p:nvSpPr>
          <p:cNvPr id="225" name="Google Shape;225;p26"/>
          <p:cNvSpPr txBox="1"/>
          <p:nvPr>
            <p:ph idx="1" type="body"/>
          </p:nvPr>
        </p:nvSpPr>
        <p:spPr>
          <a:xfrm>
            <a:off x="1297500" y="989025"/>
            <a:ext cx="3536100" cy="1331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In today’s age, everything is portable and can be taken everywhere, which often means that there is a decrease in time spent face to face.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Face to face time is important in the development of children's social skills, and it can help with learning non verbal cues.</a:t>
            </a:r>
            <a:endParaRPr sz="1600">
              <a:latin typeface="Montserrat"/>
              <a:ea typeface="Montserrat"/>
              <a:cs typeface="Montserrat"/>
              <a:sym typeface="Montserrat"/>
            </a:endParaRPr>
          </a:p>
          <a:p>
            <a:pPr indent="0" lvl="0" marL="0" rtl="0" algn="l">
              <a:spcBef>
                <a:spcPts val="0"/>
              </a:spcBef>
              <a:spcAft>
                <a:spcPts val="1600"/>
              </a:spcAft>
              <a:buNone/>
            </a:pPr>
            <a:r>
              <a:t/>
            </a:r>
            <a:endParaRPr sz="1600">
              <a:latin typeface="Montserrat"/>
              <a:ea typeface="Montserrat"/>
              <a:cs typeface="Montserrat"/>
              <a:sym typeface="Montserrat"/>
            </a:endParaRPr>
          </a:p>
        </p:txBody>
      </p:sp>
      <p:pic>
        <p:nvPicPr>
          <p:cNvPr id="226" name="Google Shape;226;p26"/>
          <p:cNvPicPr preferRelativeResize="0"/>
          <p:nvPr/>
        </p:nvPicPr>
        <p:blipFill>
          <a:blip r:embed="rId3">
            <a:alphaModFix/>
          </a:blip>
          <a:stretch>
            <a:fillRect/>
          </a:stretch>
        </p:blipFill>
        <p:spPr>
          <a:xfrm>
            <a:off x="5521275" y="390100"/>
            <a:ext cx="2908602" cy="4363297"/>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Digital Detox</a:t>
            </a:r>
            <a:endParaRPr u="sng"/>
          </a:p>
        </p:txBody>
      </p:sp>
      <p:sp>
        <p:nvSpPr>
          <p:cNvPr id="232" name="Google Shape;232;p27"/>
          <p:cNvSpPr txBox="1"/>
          <p:nvPr>
            <p:ph idx="1" type="body"/>
          </p:nvPr>
        </p:nvSpPr>
        <p:spPr>
          <a:xfrm>
            <a:off x="908350" y="983525"/>
            <a:ext cx="4874100" cy="390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u="sng">
                <a:latin typeface="Montserrat"/>
                <a:ea typeface="Montserrat"/>
                <a:cs typeface="Montserrat"/>
                <a:sym typeface="Montserrat"/>
              </a:rPr>
              <a:t>Signs you should consider a digital detox:</a:t>
            </a:r>
            <a:endParaRPr sz="1600" u="sng">
              <a:latin typeface="Montserrat"/>
              <a:ea typeface="Montserrat"/>
              <a:cs typeface="Montserrat"/>
              <a:sym typeface="Montserrat"/>
            </a:endParaRPr>
          </a:p>
          <a:p>
            <a:pPr indent="0" lvl="0" marL="0" rtl="0" algn="l">
              <a:spcBef>
                <a:spcPts val="0"/>
              </a:spcBef>
              <a:spcAft>
                <a:spcPts val="0"/>
              </a:spcAft>
              <a:buNone/>
            </a:pPr>
            <a:r>
              <a:t/>
            </a:r>
            <a:endParaRPr sz="1600" u="sng">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Children are becoming reliant on their technology, for entertainment.</a:t>
            </a:r>
            <a:endParaRPr sz="1600">
              <a:latin typeface="Montserrat"/>
              <a:ea typeface="Montserrat"/>
              <a:cs typeface="Montserrat"/>
              <a:sym typeface="Montserrat"/>
            </a:endParaRPr>
          </a:p>
          <a:p>
            <a:pPr indent="0" lvl="0" marL="9144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There is now a power struggle between the parent and the technology.</a:t>
            </a:r>
            <a:endParaRPr sz="1600">
              <a:latin typeface="Montserrat"/>
              <a:ea typeface="Montserrat"/>
              <a:cs typeface="Montserrat"/>
              <a:sym typeface="Montserrat"/>
            </a:endParaRPr>
          </a:p>
          <a:p>
            <a:pPr indent="0" lvl="0" marL="9144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Bad habits are being formed from technology eg. checking your phone constantly. </a:t>
            </a:r>
            <a:endParaRPr sz="1600">
              <a:latin typeface="Montserrat"/>
              <a:ea typeface="Montserrat"/>
              <a:cs typeface="Montserrat"/>
              <a:sym typeface="Montserrat"/>
            </a:endParaRPr>
          </a:p>
          <a:p>
            <a:pPr indent="0" lvl="0" marL="0" rtl="0" algn="l">
              <a:spcBef>
                <a:spcPts val="0"/>
              </a:spcBef>
              <a:spcAft>
                <a:spcPts val="1600"/>
              </a:spcAft>
              <a:buNone/>
            </a:pPr>
            <a:r>
              <a:t/>
            </a:r>
            <a:endParaRPr sz="1100">
              <a:latin typeface="Montserrat"/>
              <a:ea typeface="Montserrat"/>
              <a:cs typeface="Montserrat"/>
              <a:sym typeface="Montserrat"/>
            </a:endParaRPr>
          </a:p>
        </p:txBody>
      </p:sp>
      <p:pic>
        <p:nvPicPr>
          <p:cNvPr id="233" name="Google Shape;233;p27"/>
          <p:cNvPicPr preferRelativeResize="0"/>
          <p:nvPr/>
        </p:nvPicPr>
        <p:blipFill>
          <a:blip r:embed="rId3">
            <a:alphaModFix/>
          </a:blip>
          <a:stretch>
            <a:fillRect/>
          </a:stretch>
        </p:blipFill>
        <p:spPr>
          <a:xfrm>
            <a:off x="5870775" y="466400"/>
            <a:ext cx="2807120" cy="4210695"/>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1326900" y="309575"/>
            <a:ext cx="7038900" cy="495900"/>
          </a:xfrm>
          <a:prstGeom prst="rect">
            <a:avLst/>
          </a:prstGeom>
        </p:spPr>
        <p:txBody>
          <a:bodyPr anchorCtr="0" anchor="t" bIns="91425" lIns="91425" spcFirstLastPara="1" rIns="91425" wrap="square" tIns="91425">
            <a:noAutofit/>
          </a:bodyPr>
          <a:lstStyle/>
          <a:p>
            <a:pPr indent="457200" lvl="0" marL="0" rtl="0" algn="ctr">
              <a:spcBef>
                <a:spcPts val="0"/>
              </a:spcBef>
              <a:spcAft>
                <a:spcPts val="0"/>
              </a:spcAft>
              <a:buNone/>
            </a:pPr>
            <a:r>
              <a:rPr lang="en" u="sng"/>
              <a:t> 							</a:t>
            </a:r>
            <a:r>
              <a:rPr lang="en" u="sng"/>
              <a:t>Digital Detox</a:t>
            </a:r>
            <a:endParaRPr u="sng"/>
          </a:p>
        </p:txBody>
      </p:sp>
      <p:sp>
        <p:nvSpPr>
          <p:cNvPr id="239" name="Google Shape;239;p28"/>
          <p:cNvSpPr txBox="1"/>
          <p:nvPr>
            <p:ph idx="1" type="body"/>
          </p:nvPr>
        </p:nvSpPr>
        <p:spPr>
          <a:xfrm>
            <a:off x="4495800" y="996900"/>
            <a:ext cx="4239600" cy="414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u="sng">
                <a:latin typeface="Montserrat"/>
                <a:ea typeface="Montserrat"/>
                <a:cs typeface="Montserrat"/>
                <a:sym typeface="Montserrat"/>
              </a:rPr>
              <a:t>Strategies:</a:t>
            </a:r>
            <a:endParaRPr sz="1800" u="sng">
              <a:latin typeface="Montserrat"/>
              <a:ea typeface="Montserrat"/>
              <a:cs typeface="Montserrat"/>
              <a:sym typeface="Montserrat"/>
            </a:endParaRPr>
          </a:p>
          <a:p>
            <a:pPr indent="0" lvl="0" marL="0" rtl="0" algn="ctr">
              <a:spcBef>
                <a:spcPts val="0"/>
              </a:spcBef>
              <a:spcAft>
                <a:spcPts val="0"/>
              </a:spcAft>
              <a:buNone/>
            </a:pPr>
            <a:r>
              <a:t/>
            </a:r>
            <a:endParaRPr sz="1800" u="sng">
              <a:latin typeface="Montserrat"/>
              <a:ea typeface="Montserrat"/>
              <a:cs typeface="Montserrat"/>
              <a:sym typeface="Montserrat"/>
            </a:endParaRPr>
          </a:p>
          <a:p>
            <a:pPr indent="-342900" lvl="0" marL="457200" rtl="0" algn="ctr">
              <a:spcBef>
                <a:spcPts val="0"/>
              </a:spcBef>
              <a:spcAft>
                <a:spcPts val="0"/>
              </a:spcAft>
              <a:buSzPts val="1800"/>
              <a:buFont typeface="Montserrat"/>
              <a:buChar char="➢"/>
            </a:pPr>
            <a:r>
              <a:rPr lang="en" sz="1800">
                <a:latin typeface="Montserrat"/>
                <a:ea typeface="Montserrat"/>
                <a:cs typeface="Montserrat"/>
                <a:sym typeface="Montserrat"/>
              </a:rPr>
              <a:t>A week long break.</a:t>
            </a:r>
            <a:endParaRPr sz="1800">
              <a:latin typeface="Montserrat"/>
              <a:ea typeface="Montserrat"/>
              <a:cs typeface="Montserrat"/>
              <a:sym typeface="Montserrat"/>
            </a:endParaRPr>
          </a:p>
          <a:p>
            <a:pPr indent="0" lvl="0" marL="457200" rtl="0" algn="ctr">
              <a:spcBef>
                <a:spcPts val="0"/>
              </a:spcBef>
              <a:spcAft>
                <a:spcPts val="0"/>
              </a:spcAft>
              <a:buNone/>
            </a:pPr>
            <a:r>
              <a:t/>
            </a:r>
            <a:endParaRPr sz="1800">
              <a:latin typeface="Montserrat"/>
              <a:ea typeface="Montserrat"/>
              <a:cs typeface="Montserrat"/>
              <a:sym typeface="Montserrat"/>
            </a:endParaRPr>
          </a:p>
          <a:p>
            <a:pPr indent="-342900" lvl="0" marL="457200" rtl="0" algn="ctr">
              <a:spcBef>
                <a:spcPts val="0"/>
              </a:spcBef>
              <a:spcAft>
                <a:spcPts val="0"/>
              </a:spcAft>
              <a:buSzPts val="1800"/>
              <a:buFont typeface="Montserrat"/>
              <a:buChar char="➢"/>
            </a:pPr>
            <a:r>
              <a:rPr lang="en" sz="1800">
                <a:latin typeface="Montserrat"/>
                <a:ea typeface="Montserrat"/>
                <a:cs typeface="Montserrat"/>
                <a:sym typeface="Montserrat"/>
              </a:rPr>
              <a:t>Electronics free weekend.</a:t>
            </a:r>
            <a:endParaRPr sz="1800">
              <a:latin typeface="Montserrat"/>
              <a:ea typeface="Montserrat"/>
              <a:cs typeface="Montserrat"/>
              <a:sym typeface="Montserrat"/>
            </a:endParaRPr>
          </a:p>
          <a:p>
            <a:pPr indent="0" lvl="0" marL="457200" rtl="0" algn="ctr">
              <a:spcBef>
                <a:spcPts val="0"/>
              </a:spcBef>
              <a:spcAft>
                <a:spcPts val="0"/>
              </a:spcAft>
              <a:buNone/>
            </a:pPr>
            <a:r>
              <a:t/>
            </a:r>
            <a:endParaRPr sz="1800">
              <a:latin typeface="Montserrat"/>
              <a:ea typeface="Montserrat"/>
              <a:cs typeface="Montserrat"/>
              <a:sym typeface="Montserrat"/>
            </a:endParaRPr>
          </a:p>
          <a:p>
            <a:pPr indent="-342900" lvl="0" marL="457200" rtl="0" algn="ctr">
              <a:spcBef>
                <a:spcPts val="0"/>
              </a:spcBef>
              <a:spcAft>
                <a:spcPts val="0"/>
              </a:spcAft>
              <a:buSzPts val="1800"/>
              <a:buFont typeface="Montserrat"/>
              <a:buChar char="➢"/>
            </a:pPr>
            <a:r>
              <a:rPr lang="en" sz="1800">
                <a:latin typeface="Montserrat"/>
                <a:ea typeface="Montserrat"/>
                <a:cs typeface="Montserrat"/>
                <a:sym typeface="Montserrat"/>
              </a:rPr>
              <a:t>A monthly digital free day.</a:t>
            </a:r>
            <a:endParaRPr sz="1800">
              <a:latin typeface="Montserrat"/>
              <a:ea typeface="Montserrat"/>
              <a:cs typeface="Montserrat"/>
              <a:sym typeface="Montserrat"/>
            </a:endParaRPr>
          </a:p>
          <a:p>
            <a:pPr indent="0" lvl="0" marL="457200" rtl="0" algn="ctr">
              <a:spcBef>
                <a:spcPts val="0"/>
              </a:spcBef>
              <a:spcAft>
                <a:spcPts val="0"/>
              </a:spcAft>
              <a:buNone/>
            </a:pPr>
            <a:r>
              <a:t/>
            </a:r>
            <a:endParaRPr sz="1800">
              <a:latin typeface="Montserrat"/>
              <a:ea typeface="Montserrat"/>
              <a:cs typeface="Montserrat"/>
              <a:sym typeface="Montserrat"/>
            </a:endParaRPr>
          </a:p>
          <a:p>
            <a:pPr indent="-342900" lvl="0" marL="457200" rtl="0" algn="ctr">
              <a:spcBef>
                <a:spcPts val="0"/>
              </a:spcBef>
              <a:spcAft>
                <a:spcPts val="0"/>
              </a:spcAft>
              <a:buSzPts val="1800"/>
              <a:buFont typeface="Montserrat"/>
              <a:buChar char="➢"/>
            </a:pPr>
            <a:r>
              <a:rPr lang="en" sz="1800">
                <a:latin typeface="Montserrat"/>
                <a:ea typeface="Montserrat"/>
                <a:cs typeface="Montserrat"/>
                <a:sym typeface="Montserrat"/>
              </a:rPr>
              <a:t>Replace screen time with outdoor time.</a:t>
            </a:r>
            <a:endParaRPr sz="1300">
              <a:latin typeface="Montserrat"/>
              <a:ea typeface="Montserrat"/>
              <a:cs typeface="Montserrat"/>
              <a:sym typeface="Montserrat"/>
            </a:endParaRPr>
          </a:p>
        </p:txBody>
      </p:sp>
      <p:pic>
        <p:nvPicPr>
          <p:cNvPr id="240" name="Google Shape;240;p28"/>
          <p:cNvPicPr preferRelativeResize="0"/>
          <p:nvPr/>
        </p:nvPicPr>
        <p:blipFill>
          <a:blip r:embed="rId3">
            <a:alphaModFix/>
          </a:blip>
          <a:stretch>
            <a:fillRect/>
          </a:stretch>
        </p:blipFill>
        <p:spPr>
          <a:xfrm>
            <a:off x="1494400" y="525450"/>
            <a:ext cx="2815030" cy="4222545"/>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Physical Health: Obesity</a:t>
            </a:r>
            <a:endParaRPr u="sng"/>
          </a:p>
        </p:txBody>
      </p:sp>
      <p:sp>
        <p:nvSpPr>
          <p:cNvPr id="246" name="Google Shape;246;p29"/>
          <p:cNvSpPr txBox="1"/>
          <p:nvPr>
            <p:ph idx="1" type="body"/>
          </p:nvPr>
        </p:nvSpPr>
        <p:spPr>
          <a:xfrm>
            <a:off x="1297500" y="1116150"/>
            <a:ext cx="34872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Children from ages 4 to 9 who experience more than 1.5 hours of screen time per day are more likely to become obese </a:t>
            </a:r>
            <a:endParaRPr sz="1600">
              <a:latin typeface="Montserrat"/>
              <a:ea typeface="Montserrat"/>
              <a:cs typeface="Montserrat"/>
              <a:sym typeface="Montserrat"/>
            </a:endParaRPr>
          </a:p>
          <a:p>
            <a:pPr indent="0" lvl="0" marL="457200" rtl="0" algn="l">
              <a:spcBef>
                <a:spcPts val="1600"/>
              </a:spcBef>
              <a:spcAft>
                <a:spcPts val="0"/>
              </a:spcAft>
              <a:buNone/>
            </a:pPr>
            <a:r>
              <a:t/>
            </a:r>
            <a:endParaRPr sz="1600">
              <a:latin typeface="Montserrat"/>
              <a:ea typeface="Montserrat"/>
              <a:cs typeface="Montserrat"/>
              <a:sym typeface="Montserrat"/>
            </a:endParaRPr>
          </a:p>
          <a:p>
            <a:pPr indent="-330200" lvl="0" marL="457200" rtl="0" algn="l">
              <a:spcBef>
                <a:spcPts val="1600"/>
              </a:spcBef>
              <a:spcAft>
                <a:spcPts val="0"/>
              </a:spcAft>
              <a:buSzPts val="1600"/>
              <a:buFont typeface="Montserrat"/>
              <a:buChar char="➢"/>
            </a:pPr>
            <a:r>
              <a:rPr lang="en" sz="1600">
                <a:latin typeface="Montserrat"/>
                <a:ea typeface="Montserrat"/>
                <a:cs typeface="Montserrat"/>
                <a:sym typeface="Montserrat"/>
              </a:rPr>
              <a:t>This is because of the extended time period that they are sitting and watching a screen rather than being active</a:t>
            </a:r>
            <a:endParaRPr sz="1600">
              <a:latin typeface="Montserrat"/>
              <a:ea typeface="Montserrat"/>
              <a:cs typeface="Montserrat"/>
              <a:sym typeface="Montserrat"/>
            </a:endParaRPr>
          </a:p>
          <a:p>
            <a:pPr indent="0" lvl="0" marL="457200" rtl="0" algn="l">
              <a:spcBef>
                <a:spcPts val="1600"/>
              </a:spcBef>
              <a:spcAft>
                <a:spcPts val="1600"/>
              </a:spcAft>
              <a:buNone/>
            </a:pPr>
            <a:r>
              <a:t/>
            </a:r>
            <a:endParaRPr sz="1500"/>
          </a:p>
        </p:txBody>
      </p:sp>
      <p:pic>
        <p:nvPicPr>
          <p:cNvPr id="247" name="Google Shape;247;p29"/>
          <p:cNvPicPr preferRelativeResize="0"/>
          <p:nvPr/>
        </p:nvPicPr>
        <p:blipFill>
          <a:blip r:embed="rId3">
            <a:alphaModFix/>
          </a:blip>
          <a:stretch>
            <a:fillRect/>
          </a:stretch>
        </p:blipFill>
        <p:spPr>
          <a:xfrm>
            <a:off x="5634425" y="1017925"/>
            <a:ext cx="2353900" cy="3530850"/>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Physical Health: Obesity</a:t>
            </a:r>
            <a:endParaRPr u="sng"/>
          </a:p>
          <a:p>
            <a:pPr indent="0" lvl="0" marL="0" rtl="0" algn="l">
              <a:spcBef>
                <a:spcPts val="0"/>
              </a:spcBef>
              <a:spcAft>
                <a:spcPts val="0"/>
              </a:spcAft>
              <a:buNone/>
            </a:pPr>
            <a:r>
              <a:t/>
            </a:r>
            <a:endParaRPr/>
          </a:p>
        </p:txBody>
      </p:sp>
      <p:sp>
        <p:nvSpPr>
          <p:cNvPr id="253" name="Google Shape;253;p30"/>
          <p:cNvSpPr txBox="1"/>
          <p:nvPr>
            <p:ph idx="1" type="body"/>
          </p:nvPr>
        </p:nvSpPr>
        <p:spPr>
          <a:xfrm>
            <a:off x="4572000" y="1262750"/>
            <a:ext cx="37644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Unhealthy food shown in TV shows and advertisements can lead children to crave junk food and overeat, possibly leading to obesity</a:t>
            </a:r>
            <a:endParaRPr sz="1600">
              <a:latin typeface="Montserrat"/>
              <a:ea typeface="Montserrat"/>
              <a:cs typeface="Montserrat"/>
              <a:sym typeface="Montserrat"/>
            </a:endParaRPr>
          </a:p>
          <a:p>
            <a:pPr indent="0" lvl="0" marL="457200" rtl="0" algn="l">
              <a:spcBef>
                <a:spcPts val="1600"/>
              </a:spcBef>
              <a:spcAft>
                <a:spcPts val="0"/>
              </a:spcAft>
              <a:buNone/>
            </a:pPr>
            <a:r>
              <a:t/>
            </a:r>
            <a:endParaRPr sz="1600">
              <a:latin typeface="Montserrat"/>
              <a:ea typeface="Montserrat"/>
              <a:cs typeface="Montserrat"/>
              <a:sym typeface="Montserrat"/>
            </a:endParaRPr>
          </a:p>
          <a:p>
            <a:pPr indent="-330200" lvl="0" marL="457200" rtl="0" algn="l">
              <a:spcBef>
                <a:spcPts val="1600"/>
              </a:spcBef>
              <a:spcAft>
                <a:spcPts val="0"/>
              </a:spcAft>
              <a:buSzPts val="1600"/>
              <a:buFont typeface="Montserrat"/>
              <a:buChar char="➢"/>
            </a:pPr>
            <a:r>
              <a:rPr lang="en" sz="1600">
                <a:latin typeface="Montserrat"/>
                <a:ea typeface="Montserrat"/>
                <a:cs typeface="Montserrat"/>
                <a:sym typeface="Montserrat"/>
              </a:rPr>
              <a:t>Some children snack excessively while watching a screen, which is another factor of obesity</a:t>
            </a:r>
            <a:endParaRPr sz="1400">
              <a:latin typeface="Montserrat"/>
              <a:ea typeface="Montserrat"/>
              <a:cs typeface="Montserrat"/>
              <a:sym typeface="Montserrat"/>
            </a:endParaRPr>
          </a:p>
        </p:txBody>
      </p:sp>
      <p:pic>
        <p:nvPicPr>
          <p:cNvPr id="254" name="Google Shape;254;p30"/>
          <p:cNvPicPr preferRelativeResize="0"/>
          <p:nvPr/>
        </p:nvPicPr>
        <p:blipFill>
          <a:blip r:embed="rId3">
            <a:alphaModFix/>
          </a:blip>
          <a:stretch>
            <a:fillRect/>
          </a:stretch>
        </p:blipFill>
        <p:spPr>
          <a:xfrm>
            <a:off x="1615850" y="1165600"/>
            <a:ext cx="2353899" cy="3530848"/>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1286975" y="1524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Bibliography</a:t>
            </a:r>
            <a:endParaRPr u="sng"/>
          </a:p>
        </p:txBody>
      </p:sp>
      <p:sp>
        <p:nvSpPr>
          <p:cNvPr id="260" name="Google Shape;260;p31"/>
          <p:cNvSpPr txBox="1"/>
          <p:nvPr>
            <p:ph idx="1" type="body"/>
          </p:nvPr>
        </p:nvSpPr>
        <p:spPr>
          <a:xfrm>
            <a:off x="408175" y="507625"/>
            <a:ext cx="8423100" cy="4206900"/>
          </a:xfrm>
          <a:prstGeom prst="rect">
            <a:avLst/>
          </a:prstGeom>
        </p:spPr>
        <p:txBody>
          <a:bodyPr anchorCtr="0" anchor="t" bIns="91425" lIns="91425" spcFirstLastPara="1" rIns="91425" wrap="square" tIns="91425">
            <a:noAutofit/>
          </a:bodyPr>
          <a:lstStyle/>
          <a:p>
            <a:pPr indent="-457200" lvl="0" marL="1270000" rtl="0" algn="l">
              <a:spcBef>
                <a:spcPts val="1200"/>
              </a:spcBef>
              <a:spcAft>
                <a:spcPts val="0"/>
              </a:spcAft>
              <a:buNone/>
            </a:pPr>
            <a:r>
              <a:rPr lang="en" sz="1100">
                <a:solidFill>
                  <a:srgbClr val="FFFFFF"/>
                </a:solidFill>
                <a:latin typeface="Times New Roman"/>
                <a:ea typeface="Times New Roman"/>
                <a:cs typeface="Times New Roman"/>
                <a:sym typeface="Times New Roman"/>
              </a:rPr>
              <a:t>Cross, Jennifer F. “What Does Too Much Screen Time Do to Kids' Brains?” </a:t>
            </a:r>
            <a:r>
              <a:rPr i="1" lang="en" sz="1100">
                <a:solidFill>
                  <a:srgbClr val="FFFFFF"/>
                </a:solidFill>
                <a:latin typeface="Times New Roman"/>
                <a:ea typeface="Times New Roman"/>
                <a:cs typeface="Times New Roman"/>
                <a:sym typeface="Times New Roman"/>
              </a:rPr>
              <a:t>NewYork-Presbyterian</a:t>
            </a:r>
            <a:r>
              <a:rPr lang="en" sz="1100">
                <a:solidFill>
                  <a:srgbClr val="FFFFFF"/>
                </a:solidFill>
                <a:latin typeface="Times New Roman"/>
                <a:ea typeface="Times New Roman"/>
                <a:cs typeface="Times New Roman"/>
                <a:sym typeface="Times New Roman"/>
              </a:rPr>
              <a:t>, 5 Oct. 2020, healthmatters.nyp.org/what-does-too-much-screen-time-do-to-childrens-brains/. </a:t>
            </a:r>
            <a:endParaRPr sz="1100">
              <a:solidFill>
                <a:srgbClr val="FFFFFF"/>
              </a:solidFill>
              <a:latin typeface="Times New Roman"/>
              <a:ea typeface="Times New Roman"/>
              <a:cs typeface="Times New Roman"/>
              <a:sym typeface="Times New Roman"/>
            </a:endParaRPr>
          </a:p>
          <a:p>
            <a:pPr indent="-457200" lvl="0" marL="1270000" rtl="0" algn="l">
              <a:spcBef>
                <a:spcPts val="1200"/>
              </a:spcBef>
              <a:spcAft>
                <a:spcPts val="0"/>
              </a:spcAft>
              <a:buNone/>
            </a:pPr>
            <a:r>
              <a:rPr lang="en" sz="1100">
                <a:solidFill>
                  <a:srgbClr val="FFFFFF"/>
                </a:solidFill>
                <a:latin typeface="Times New Roman"/>
                <a:ea typeface="Times New Roman"/>
                <a:cs typeface="Times New Roman"/>
                <a:sym typeface="Times New Roman"/>
              </a:rPr>
              <a:t>Dutta, Sanchari Sinha. “Does Screen Time Affect Children's Development?” </a:t>
            </a:r>
            <a:r>
              <a:rPr i="1" lang="en" sz="1100">
                <a:solidFill>
                  <a:srgbClr val="FFFFFF"/>
                </a:solidFill>
                <a:latin typeface="Times New Roman"/>
                <a:ea typeface="Times New Roman"/>
                <a:cs typeface="Times New Roman"/>
                <a:sym typeface="Times New Roman"/>
              </a:rPr>
              <a:t>News</a:t>
            </a:r>
            <a:r>
              <a:rPr lang="en" sz="1100">
                <a:solidFill>
                  <a:srgbClr val="FFFFFF"/>
                </a:solidFill>
                <a:latin typeface="Times New Roman"/>
                <a:ea typeface="Times New Roman"/>
                <a:cs typeface="Times New Roman"/>
                <a:sym typeface="Times New Roman"/>
              </a:rPr>
              <a:t>, 14 Apr. 2020, www.news-medical.net/health/Does-Screen-Time-Affect-Childrene28099s-Development.aspx. </a:t>
            </a:r>
            <a:endParaRPr sz="1100">
              <a:solidFill>
                <a:srgbClr val="FFFFFF"/>
              </a:solidFill>
              <a:latin typeface="Times New Roman"/>
              <a:ea typeface="Times New Roman"/>
              <a:cs typeface="Times New Roman"/>
              <a:sym typeface="Times New Roman"/>
            </a:endParaRPr>
          </a:p>
          <a:p>
            <a:pPr indent="-457200" lvl="0" marL="1270000" rtl="0" algn="l">
              <a:spcBef>
                <a:spcPts val="1200"/>
              </a:spcBef>
              <a:spcAft>
                <a:spcPts val="0"/>
              </a:spcAft>
              <a:buNone/>
            </a:pPr>
            <a:r>
              <a:rPr lang="en" sz="1100">
                <a:solidFill>
                  <a:srgbClr val="FFFFFF"/>
                </a:solidFill>
                <a:latin typeface="Times New Roman"/>
                <a:ea typeface="Times New Roman"/>
                <a:cs typeface="Times New Roman"/>
                <a:sym typeface="Times New Roman"/>
              </a:rPr>
              <a:t>Pacheco, Danielle. “Can Electronics Affect Quality Sleep?” </a:t>
            </a:r>
            <a:r>
              <a:rPr i="1" lang="en" sz="1100">
                <a:solidFill>
                  <a:srgbClr val="FFFFFF"/>
                </a:solidFill>
                <a:latin typeface="Times New Roman"/>
                <a:ea typeface="Times New Roman"/>
                <a:cs typeface="Times New Roman"/>
                <a:sym typeface="Times New Roman"/>
              </a:rPr>
              <a:t>Sleep Foundation</a:t>
            </a:r>
            <a:r>
              <a:rPr lang="en" sz="1100">
                <a:solidFill>
                  <a:srgbClr val="FFFFFF"/>
                </a:solidFill>
                <a:latin typeface="Times New Roman"/>
                <a:ea typeface="Times New Roman"/>
                <a:cs typeface="Times New Roman"/>
                <a:sym typeface="Times New Roman"/>
              </a:rPr>
              <a:t>, 7 Nov. 2020, www.sleepfoundation.org/articles/why-electronics-may-stimulate-you-bed. </a:t>
            </a:r>
            <a:endParaRPr sz="1100">
              <a:solidFill>
                <a:srgbClr val="FFFFFF"/>
              </a:solidFill>
              <a:latin typeface="Times New Roman"/>
              <a:ea typeface="Times New Roman"/>
              <a:cs typeface="Times New Roman"/>
              <a:sym typeface="Times New Roman"/>
            </a:endParaRPr>
          </a:p>
          <a:p>
            <a:pPr indent="-457200" lvl="0" marL="1270000" rtl="0" algn="l">
              <a:spcBef>
                <a:spcPts val="1200"/>
              </a:spcBef>
              <a:spcAft>
                <a:spcPts val="0"/>
              </a:spcAft>
              <a:buNone/>
            </a:pPr>
            <a:r>
              <a:rPr lang="en" sz="1100">
                <a:solidFill>
                  <a:srgbClr val="FFFFFF"/>
                </a:solidFill>
                <a:latin typeface="Times New Roman"/>
                <a:ea typeface="Times New Roman"/>
                <a:cs typeface="Times New Roman"/>
                <a:sym typeface="Times New Roman"/>
              </a:rPr>
              <a:t>Robidoux, Hannah, et al. “Screen Time: The Impact of Digital Technology on Children and Strategies in Care.” </a:t>
            </a:r>
            <a:r>
              <a:rPr i="1" lang="en" sz="1100">
                <a:solidFill>
                  <a:srgbClr val="FFFFFF"/>
                </a:solidFill>
                <a:latin typeface="Times New Roman"/>
                <a:ea typeface="Times New Roman"/>
                <a:cs typeface="Times New Roman"/>
                <a:sym typeface="Times New Roman"/>
              </a:rPr>
              <a:t>Journal of Psychosocial Nursing and Mental Health Services</a:t>
            </a:r>
            <a:r>
              <a:rPr lang="en" sz="1100">
                <a:solidFill>
                  <a:srgbClr val="FFFFFF"/>
                </a:solidFill>
                <a:latin typeface="Times New Roman"/>
                <a:ea typeface="Times New Roman"/>
                <a:cs typeface="Times New Roman"/>
                <a:sym typeface="Times New Roman"/>
              </a:rPr>
              <a:t>, vol. 57, no. 11, 2019, pp. 15–20., www-healio-com.ezproxy.library.uvic.ca/psychiatry/journals/jpn/2019-11-57-11/%7B0b937679-d32b-4392-b9c2-6b826f0eca4c%7D/screen-time-the-impact-of-digital-technology-on-children-and-strategies-in-care. </a:t>
            </a:r>
            <a:endParaRPr sz="1100">
              <a:solidFill>
                <a:srgbClr val="FFFFFF"/>
              </a:solidFill>
              <a:latin typeface="Times New Roman"/>
              <a:ea typeface="Times New Roman"/>
              <a:cs typeface="Times New Roman"/>
              <a:sym typeface="Times New Roman"/>
            </a:endParaRPr>
          </a:p>
          <a:p>
            <a:pPr indent="-457200" lvl="0" marL="1270000" rtl="0" algn="l">
              <a:lnSpc>
                <a:spcPct val="100000"/>
              </a:lnSpc>
              <a:spcBef>
                <a:spcPts val="1200"/>
              </a:spcBef>
              <a:spcAft>
                <a:spcPts val="0"/>
              </a:spcAft>
              <a:buNone/>
            </a:pPr>
            <a:r>
              <a:rPr lang="en" sz="1100">
                <a:solidFill>
                  <a:srgbClr val="FFFFFF"/>
                </a:solidFill>
                <a:latin typeface="Times New Roman"/>
                <a:ea typeface="Times New Roman"/>
                <a:cs typeface="Times New Roman"/>
                <a:sym typeface="Times New Roman"/>
              </a:rPr>
              <a:t>Morin, Amy. “How a Digital Detox Could Improve Your Child's Behavior Problems”. </a:t>
            </a:r>
            <a:r>
              <a:rPr i="1" lang="en" sz="1100">
                <a:solidFill>
                  <a:srgbClr val="FFFFFF"/>
                </a:solidFill>
                <a:latin typeface="Times New Roman"/>
                <a:ea typeface="Times New Roman"/>
                <a:cs typeface="Times New Roman"/>
                <a:sym typeface="Times New Roman"/>
              </a:rPr>
              <a:t>Verywell Family</a:t>
            </a:r>
            <a:r>
              <a:rPr lang="en" sz="1100">
                <a:solidFill>
                  <a:srgbClr val="FFFFFF"/>
                </a:solidFill>
                <a:latin typeface="Times New Roman"/>
                <a:ea typeface="Times New Roman"/>
                <a:cs typeface="Times New Roman"/>
                <a:sym typeface="Times New Roman"/>
              </a:rPr>
              <a:t>. Forman, Joe. April 22, 2020.                </a:t>
            </a:r>
            <a:r>
              <a:rPr lang="en" sz="1100" u="sng">
                <a:solidFill>
                  <a:srgbClr val="FFFFFF"/>
                </a:solidFill>
                <a:latin typeface="Times New Roman"/>
                <a:ea typeface="Times New Roman"/>
                <a:cs typeface="Times New Roman"/>
                <a:sym typeface="Times New Roman"/>
                <a:hlinkClick r:id="rId3">
                  <a:extLst>
                    <a:ext uri="{A12FA001-AC4F-418D-AE19-62706E023703}">
                      <ahyp:hlinkClr val="tx"/>
                    </a:ext>
                  </a:extLst>
                </a:hlinkClick>
              </a:rPr>
              <a:t>https://www.verywellfamily.com/digital-detox-to-solve-kids-behavior-problems-4087711</a:t>
            </a:r>
            <a:endParaRPr sz="1100">
              <a:solidFill>
                <a:srgbClr val="FFFFFF"/>
              </a:solidFill>
              <a:latin typeface="Times New Roman"/>
              <a:ea typeface="Times New Roman"/>
              <a:cs typeface="Times New Roman"/>
              <a:sym typeface="Times New Roman"/>
            </a:endParaRPr>
          </a:p>
          <a:p>
            <a:pPr indent="-457200" lvl="0" marL="1270000" rtl="0" algn="l">
              <a:lnSpc>
                <a:spcPct val="100000"/>
              </a:lnSpc>
              <a:spcBef>
                <a:spcPts val="1200"/>
              </a:spcBef>
              <a:spcAft>
                <a:spcPts val="0"/>
              </a:spcAft>
              <a:buNone/>
            </a:pPr>
            <a:r>
              <a:rPr lang="en" sz="1100">
                <a:solidFill>
                  <a:srgbClr val="FFFFFF"/>
                </a:solidFill>
                <a:latin typeface="Times New Roman"/>
                <a:ea typeface="Times New Roman"/>
                <a:cs typeface="Times New Roman"/>
                <a:sym typeface="Times New Roman"/>
              </a:rPr>
              <a:t>Morin, Amy. “How Too Much Screen Time Can Hurt Kids and Their Families”.</a:t>
            </a:r>
            <a:r>
              <a:rPr i="1" lang="en" sz="1100">
                <a:solidFill>
                  <a:srgbClr val="FFFFFF"/>
                </a:solidFill>
                <a:latin typeface="Times New Roman"/>
                <a:ea typeface="Times New Roman"/>
                <a:cs typeface="Times New Roman"/>
                <a:sym typeface="Times New Roman"/>
              </a:rPr>
              <a:t>Verywell Family</a:t>
            </a:r>
            <a:r>
              <a:rPr lang="en" sz="1100">
                <a:solidFill>
                  <a:srgbClr val="FFFFFF"/>
                </a:solidFill>
                <a:latin typeface="Times New Roman"/>
                <a:ea typeface="Times New Roman"/>
                <a:cs typeface="Times New Roman"/>
                <a:sym typeface="Times New Roman"/>
              </a:rPr>
              <a:t>. </a:t>
            </a:r>
            <a:r>
              <a:rPr lang="en" sz="1100">
                <a:solidFill>
                  <a:srgbClr val="FFFFFF"/>
                </a:solidFill>
                <a:uFill>
                  <a:noFill/>
                </a:uFill>
                <a:latin typeface="Times New Roman"/>
                <a:ea typeface="Times New Roman"/>
                <a:cs typeface="Times New Roman"/>
                <a:sym typeface="Times New Roman"/>
                <a:hlinkClick r:id="rId4">
                  <a:extLst>
                    <a:ext uri="{A12FA001-AC4F-418D-AE19-62706E023703}">
                      <ahyp:hlinkClr val="tx"/>
                    </a:ext>
                  </a:extLst>
                </a:hlinkClick>
              </a:rPr>
              <a:t>Lockhart</a:t>
            </a:r>
            <a:r>
              <a:rPr lang="en" sz="1100">
                <a:solidFill>
                  <a:srgbClr val="FFFFFF"/>
                </a:solidFill>
                <a:latin typeface="Times New Roman"/>
                <a:ea typeface="Times New Roman"/>
                <a:cs typeface="Times New Roman"/>
                <a:sym typeface="Times New Roman"/>
              </a:rPr>
              <a:t>, </a:t>
            </a:r>
            <a:r>
              <a:rPr lang="en" sz="1100">
                <a:solidFill>
                  <a:srgbClr val="FFFFFF"/>
                </a:solidFill>
                <a:uFill>
                  <a:noFill/>
                </a:uFill>
                <a:latin typeface="Times New Roman"/>
                <a:ea typeface="Times New Roman"/>
                <a:cs typeface="Times New Roman"/>
                <a:sym typeface="Times New Roman"/>
                <a:hlinkClick r:id="rId5">
                  <a:extLst>
                    <a:ext uri="{A12FA001-AC4F-418D-AE19-62706E023703}">
                      <ahyp:hlinkClr val="tx"/>
                    </a:ext>
                  </a:extLst>
                </a:hlinkClick>
              </a:rPr>
              <a:t>Ann-Louise T.</a:t>
            </a:r>
            <a:r>
              <a:rPr lang="en" sz="1100">
                <a:solidFill>
                  <a:srgbClr val="FFFFFF"/>
                </a:solidFill>
                <a:latin typeface="Times New Roman"/>
                <a:ea typeface="Times New Roman"/>
                <a:cs typeface="Times New Roman"/>
                <a:sym typeface="Times New Roman"/>
              </a:rPr>
              <a:t> September 17, 2020. </a:t>
            </a:r>
            <a:r>
              <a:rPr lang="en" sz="1100" u="sng">
                <a:solidFill>
                  <a:srgbClr val="FFFFFF"/>
                </a:solidFill>
                <a:latin typeface="Times New Roman"/>
                <a:ea typeface="Times New Roman"/>
                <a:cs typeface="Times New Roman"/>
                <a:sym typeface="Times New Roman"/>
                <a:hlinkClick r:id="rId6">
                  <a:extLst>
                    <a:ext uri="{A12FA001-AC4F-418D-AE19-62706E023703}">
                      <ahyp:hlinkClr val="tx"/>
                    </a:ext>
                  </a:extLst>
                </a:hlinkClick>
              </a:rPr>
              <a:t>https://www.verywellfamily.com/the-negative-effects-of-too-much-screen-time-1094877</a:t>
            </a:r>
            <a:endParaRPr sz="1100">
              <a:solidFill>
                <a:srgbClr val="FFFFFF"/>
              </a:solidFill>
              <a:latin typeface="Times New Roman"/>
              <a:ea typeface="Times New Roman"/>
              <a:cs typeface="Times New Roman"/>
              <a:sym typeface="Times New Roman"/>
            </a:endParaRPr>
          </a:p>
          <a:p>
            <a:pPr indent="-457200" lvl="0" marL="1270000" rtl="0" algn="l">
              <a:lnSpc>
                <a:spcPct val="100000"/>
              </a:lnSpc>
              <a:spcBef>
                <a:spcPts val="1200"/>
              </a:spcBef>
              <a:spcAft>
                <a:spcPts val="0"/>
              </a:spcAft>
              <a:buNone/>
            </a:pPr>
            <a:r>
              <a:rPr lang="en" sz="1100">
                <a:solidFill>
                  <a:srgbClr val="FFFFFF"/>
                </a:solidFill>
                <a:latin typeface="Times New Roman"/>
                <a:ea typeface="Times New Roman"/>
                <a:cs typeface="Times New Roman"/>
                <a:sym typeface="Times New Roman"/>
              </a:rPr>
              <a:t>Bidwell, Jeremy. “The Effects of Screen Time on Children”. </a:t>
            </a:r>
            <a:r>
              <a:rPr i="1" lang="en" sz="1100">
                <a:solidFill>
                  <a:srgbClr val="FFFFFF"/>
                </a:solidFill>
                <a:latin typeface="Times New Roman"/>
                <a:ea typeface="Times New Roman"/>
                <a:cs typeface="Times New Roman"/>
                <a:sym typeface="Times New Roman"/>
              </a:rPr>
              <a:t>Psych Central</a:t>
            </a:r>
            <a:r>
              <a:rPr lang="en" sz="1100">
                <a:solidFill>
                  <a:srgbClr val="FFFFFF"/>
                </a:solidFill>
                <a:latin typeface="Times New Roman"/>
                <a:ea typeface="Times New Roman"/>
                <a:cs typeface="Times New Roman"/>
                <a:sym typeface="Times New Roman"/>
              </a:rPr>
              <a:t>. April 12, 2019. </a:t>
            </a:r>
            <a:r>
              <a:rPr lang="en" sz="1100" u="sng">
                <a:solidFill>
                  <a:srgbClr val="FFFFFF"/>
                </a:solidFill>
                <a:latin typeface="Times New Roman"/>
                <a:ea typeface="Times New Roman"/>
                <a:cs typeface="Times New Roman"/>
                <a:sym typeface="Times New Roman"/>
                <a:hlinkClick r:id="rId7">
                  <a:extLst>
                    <a:ext uri="{A12FA001-AC4F-418D-AE19-62706E023703}">
                      <ahyp:hlinkClr val="tx"/>
                    </a:ext>
                  </a:extLst>
                </a:hlinkClick>
              </a:rPr>
              <a:t>https://psychcentral.com/lib/the-effects-of-screen-time-on-children/</a:t>
            </a:r>
            <a:endParaRPr sz="11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100">
                <a:solidFill>
                  <a:srgbClr val="FFFFFF"/>
                </a:solidFill>
                <a:latin typeface="Times New Roman"/>
                <a:ea typeface="Times New Roman"/>
                <a:cs typeface="Times New Roman"/>
                <a:sym typeface="Times New Roman"/>
              </a:rPr>
              <a:t>(pictures from: https://unsplash.com)</a:t>
            </a:r>
            <a:endParaRPr sz="1100">
              <a:solidFill>
                <a:srgbClr val="FFFFFF"/>
              </a:solidFill>
              <a:latin typeface="Times New Roman"/>
              <a:ea typeface="Times New Roman"/>
              <a:cs typeface="Times New Roman"/>
              <a:sym typeface="Times New Roman"/>
            </a:endParaRPr>
          </a:p>
          <a:p>
            <a:pPr indent="-457200" lvl="0" marL="1270000" rtl="0" algn="l">
              <a:lnSpc>
                <a:spcPct val="100000"/>
              </a:lnSpc>
              <a:spcBef>
                <a:spcPts val="1200"/>
              </a:spcBef>
              <a:spcAft>
                <a:spcPts val="0"/>
              </a:spcAft>
              <a:buNone/>
            </a:pPr>
            <a:r>
              <a:t/>
            </a:r>
            <a:endParaRPr sz="800" u="sng">
              <a:solidFill>
                <a:srgbClr val="FFFFFF"/>
              </a:solidFill>
              <a:latin typeface="Times New Roman"/>
              <a:ea typeface="Times New Roman"/>
              <a:cs typeface="Times New Roman"/>
              <a:sym typeface="Times New Roman"/>
            </a:endParaRPr>
          </a:p>
          <a:p>
            <a:pPr indent="-457200" lvl="0" marL="1270000" rtl="0" algn="l">
              <a:lnSpc>
                <a:spcPct val="100000"/>
              </a:lnSpc>
              <a:spcBef>
                <a:spcPts val="1200"/>
              </a:spcBef>
              <a:spcAft>
                <a:spcPts val="0"/>
              </a:spcAft>
              <a:buNone/>
            </a:pPr>
            <a:r>
              <a:t/>
            </a:r>
            <a:endParaRPr sz="1000" u="sng">
              <a:solidFill>
                <a:srgbClr val="FFFFFF"/>
              </a:solidFill>
              <a:latin typeface="Times New Roman"/>
              <a:ea typeface="Times New Roman"/>
              <a:cs typeface="Times New Roman"/>
              <a:sym typeface="Times New Roman"/>
            </a:endParaRPr>
          </a:p>
          <a:p>
            <a:pPr indent="-457200" lvl="0" marL="1270000" rtl="0" algn="l">
              <a:lnSpc>
                <a:spcPct val="100000"/>
              </a:lnSpc>
              <a:spcBef>
                <a:spcPts val="1200"/>
              </a:spcBef>
              <a:spcAft>
                <a:spcPts val="0"/>
              </a:spcAft>
              <a:buNone/>
            </a:pPr>
            <a:r>
              <a:t/>
            </a:r>
            <a:endParaRPr sz="1000">
              <a:solidFill>
                <a:srgbClr val="FFFFFF"/>
              </a:solidFill>
              <a:latin typeface="Times New Roman"/>
              <a:ea typeface="Times New Roman"/>
              <a:cs typeface="Times New Roman"/>
              <a:sym typeface="Times New Roman"/>
            </a:endParaRPr>
          </a:p>
          <a:p>
            <a:pPr indent="-457200" lvl="0" marL="1270000" rtl="0" algn="l">
              <a:spcBef>
                <a:spcPts val="1200"/>
              </a:spcBef>
              <a:spcAft>
                <a:spcPts val="1200"/>
              </a:spcAft>
              <a:buNone/>
            </a:pPr>
            <a:r>
              <a:t/>
            </a:r>
            <a:endParaRPr sz="100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1202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Positive Effects</a:t>
            </a:r>
            <a:endParaRPr u="sng"/>
          </a:p>
        </p:txBody>
      </p:sp>
      <p:sp>
        <p:nvSpPr>
          <p:cNvPr id="141" name="Google Shape;141;p14"/>
          <p:cNvSpPr txBox="1"/>
          <p:nvPr>
            <p:ph idx="1" type="body"/>
          </p:nvPr>
        </p:nvSpPr>
        <p:spPr>
          <a:xfrm>
            <a:off x="1297500" y="810225"/>
            <a:ext cx="3565800" cy="3697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Children are now being raised in a new time where technology is more integrated than ever before. </a:t>
            </a:r>
            <a:endParaRPr sz="1600">
              <a:solidFill>
                <a:srgbClr val="FFFFFF"/>
              </a:solidFill>
              <a:latin typeface="Montserrat"/>
              <a:ea typeface="Montserrat"/>
              <a:cs typeface="Montserrat"/>
              <a:sym typeface="Montserrat"/>
            </a:endParaRPr>
          </a:p>
          <a:p>
            <a:pPr indent="0" lvl="0" marL="457200" rtl="0" algn="l">
              <a:spcBef>
                <a:spcPts val="0"/>
              </a:spcBef>
              <a:spcAft>
                <a:spcPts val="0"/>
              </a:spcAft>
              <a:buNone/>
            </a:pPr>
            <a:r>
              <a:t/>
            </a:r>
            <a:endParaRPr sz="1600">
              <a:solidFill>
                <a:srgbClr val="FFFFFF"/>
              </a:solidFill>
              <a:latin typeface="Montserrat"/>
              <a:ea typeface="Montserrat"/>
              <a:cs typeface="Montserrat"/>
              <a:sym typeface="Montserrat"/>
            </a:endParaRPr>
          </a:p>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Technology and screens are motivating in the eyes of children. Children observe their parents and other peers using technology, and they want to mimic their parents and do the same. </a:t>
            </a:r>
            <a:endParaRPr>
              <a:solidFill>
                <a:srgbClr val="FFFFFF"/>
              </a:solidFill>
            </a:endParaRPr>
          </a:p>
        </p:txBody>
      </p:sp>
      <p:pic>
        <p:nvPicPr>
          <p:cNvPr id="142" name="Google Shape;142;p14"/>
          <p:cNvPicPr preferRelativeResize="0"/>
          <p:nvPr/>
        </p:nvPicPr>
        <p:blipFill>
          <a:blip r:embed="rId3">
            <a:alphaModFix/>
          </a:blip>
          <a:stretch>
            <a:fillRect/>
          </a:stretch>
        </p:blipFill>
        <p:spPr>
          <a:xfrm>
            <a:off x="5536275" y="504674"/>
            <a:ext cx="2872598" cy="4308898"/>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Positive Effects</a:t>
            </a:r>
            <a:endParaRPr u="sng"/>
          </a:p>
          <a:p>
            <a:pPr indent="0" lvl="0" marL="0" rtl="0" algn="l">
              <a:spcBef>
                <a:spcPts val="0"/>
              </a:spcBef>
              <a:spcAft>
                <a:spcPts val="0"/>
              </a:spcAft>
              <a:buNone/>
            </a:pPr>
            <a:r>
              <a:t/>
            </a:r>
            <a:endParaRPr b="1"/>
          </a:p>
        </p:txBody>
      </p:sp>
      <p:sp>
        <p:nvSpPr>
          <p:cNvPr id="148" name="Google Shape;148;p15"/>
          <p:cNvSpPr txBox="1"/>
          <p:nvPr>
            <p:ph idx="1" type="body"/>
          </p:nvPr>
        </p:nvSpPr>
        <p:spPr>
          <a:xfrm>
            <a:off x="1297500" y="1145200"/>
            <a:ext cx="3546000" cy="3761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By integrating technology, it teaches skills that will be applicable in their lifetime, as well as it prepares them with knowledge of how to work technology.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In today’s society, screen time and learning technology is now a basic requirement. </a:t>
            </a:r>
            <a:endParaRPr/>
          </a:p>
          <a:p>
            <a:pPr indent="0" lvl="0" marL="0" rtl="0" algn="l">
              <a:spcBef>
                <a:spcPts val="0"/>
              </a:spcBef>
              <a:spcAft>
                <a:spcPts val="1600"/>
              </a:spcAft>
              <a:buNone/>
            </a:pPr>
            <a:r>
              <a:t/>
            </a:r>
            <a:endParaRPr/>
          </a:p>
        </p:txBody>
      </p:sp>
      <p:pic>
        <p:nvPicPr>
          <p:cNvPr id="149" name="Google Shape;149;p15"/>
          <p:cNvPicPr preferRelativeResize="0"/>
          <p:nvPr/>
        </p:nvPicPr>
        <p:blipFill>
          <a:blip r:embed="rId3">
            <a:alphaModFix/>
          </a:blip>
          <a:stretch>
            <a:fillRect/>
          </a:stretch>
        </p:blipFill>
        <p:spPr>
          <a:xfrm>
            <a:off x="5424375" y="442250"/>
            <a:ext cx="2912022" cy="4362232"/>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145100" y="3175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Positive Effects</a:t>
            </a:r>
            <a:endParaRPr u="sng"/>
          </a:p>
          <a:p>
            <a:pPr indent="0" lvl="0" marL="0" rtl="0" algn="l">
              <a:spcBef>
                <a:spcPts val="0"/>
              </a:spcBef>
              <a:spcAft>
                <a:spcPts val="0"/>
              </a:spcAft>
              <a:buNone/>
            </a:pPr>
            <a:r>
              <a:t/>
            </a:r>
            <a:endParaRPr/>
          </a:p>
        </p:txBody>
      </p:sp>
      <p:sp>
        <p:nvSpPr>
          <p:cNvPr id="155" name="Google Shape;155;p16"/>
          <p:cNvSpPr txBox="1"/>
          <p:nvPr>
            <p:ph idx="1" type="body"/>
          </p:nvPr>
        </p:nvSpPr>
        <p:spPr>
          <a:xfrm>
            <a:off x="1145100" y="868225"/>
            <a:ext cx="3993000" cy="37908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sz="1600">
                <a:latin typeface="Montserrat"/>
                <a:ea typeface="Montserrat"/>
                <a:cs typeface="Montserrat"/>
                <a:sym typeface="Montserrat"/>
              </a:rPr>
              <a:t>Schools are widely incorporating technology - they believe that students are learning better. </a:t>
            </a:r>
            <a:endParaRPr sz="1600">
              <a:latin typeface="Montserrat"/>
              <a:ea typeface="Montserrat"/>
              <a:cs typeface="Montserrat"/>
              <a:sym typeface="Montserrat"/>
            </a:endParaRPr>
          </a:p>
          <a:p>
            <a:pPr indent="0" lvl="0" marL="457200" rtl="0" algn="just">
              <a:spcBef>
                <a:spcPts val="0"/>
              </a:spcBef>
              <a:spcAft>
                <a:spcPts val="0"/>
              </a:spcAft>
              <a:buNone/>
            </a:pPr>
            <a:r>
              <a:t/>
            </a:r>
            <a:endParaRPr sz="1600">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sz="1600">
                <a:latin typeface="Montserrat"/>
                <a:ea typeface="Montserrat"/>
                <a:cs typeface="Montserrat"/>
                <a:sym typeface="Montserrat"/>
              </a:rPr>
              <a:t>Children are exposed to lots of unique learning through technology in the classroom, more than students before them.</a:t>
            </a:r>
            <a:endParaRPr sz="1600">
              <a:latin typeface="Montserrat"/>
              <a:ea typeface="Montserrat"/>
              <a:cs typeface="Montserrat"/>
              <a:sym typeface="Montserrat"/>
            </a:endParaRPr>
          </a:p>
          <a:p>
            <a:pPr indent="0" lvl="0" marL="457200" rtl="0" algn="just">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sz="1600">
                <a:latin typeface="Montserrat"/>
                <a:ea typeface="Montserrat"/>
                <a:cs typeface="Montserrat"/>
                <a:sym typeface="Montserrat"/>
              </a:rPr>
              <a:t>Even if they don't like the subject, they are still motivated to use the technology platform. </a:t>
            </a:r>
            <a:endParaRPr sz="1600">
              <a:latin typeface="Montserrat"/>
              <a:ea typeface="Montserrat"/>
              <a:cs typeface="Montserrat"/>
              <a:sym typeface="Montserrat"/>
            </a:endParaRPr>
          </a:p>
          <a:p>
            <a:pPr indent="0" lvl="0" marL="0" rtl="0" algn="l">
              <a:spcBef>
                <a:spcPts val="0"/>
              </a:spcBef>
              <a:spcAft>
                <a:spcPts val="1600"/>
              </a:spcAft>
              <a:buNone/>
            </a:pPr>
            <a:r>
              <a:t/>
            </a:r>
            <a:endParaRPr/>
          </a:p>
        </p:txBody>
      </p:sp>
      <p:pic>
        <p:nvPicPr>
          <p:cNvPr id="156" name="Google Shape;156;p16"/>
          <p:cNvPicPr preferRelativeResize="0"/>
          <p:nvPr/>
        </p:nvPicPr>
        <p:blipFill>
          <a:blip r:embed="rId3">
            <a:alphaModFix/>
          </a:blip>
          <a:stretch>
            <a:fillRect/>
          </a:stretch>
        </p:blipFill>
        <p:spPr>
          <a:xfrm>
            <a:off x="5603400" y="765275"/>
            <a:ext cx="2983501" cy="3699650"/>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Positive Effects</a:t>
            </a:r>
            <a:endParaRPr u="sng"/>
          </a:p>
          <a:p>
            <a:pPr indent="0" lvl="0" marL="0" rtl="0" algn="l">
              <a:spcBef>
                <a:spcPts val="0"/>
              </a:spcBef>
              <a:spcAft>
                <a:spcPts val="0"/>
              </a:spcAft>
              <a:buNone/>
            </a:pPr>
            <a:r>
              <a:t/>
            </a:r>
            <a:endParaRPr/>
          </a:p>
        </p:txBody>
      </p:sp>
      <p:sp>
        <p:nvSpPr>
          <p:cNvPr id="162" name="Google Shape;162;p17"/>
          <p:cNvSpPr txBox="1"/>
          <p:nvPr>
            <p:ph idx="1" type="body"/>
          </p:nvPr>
        </p:nvSpPr>
        <p:spPr>
          <a:xfrm>
            <a:off x="1297500" y="1047000"/>
            <a:ext cx="3929100" cy="3594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It allows for the expansion of communication and family bonding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Access to “face to face” connections over long distance through video call, individuals can now recognize facial gestures over the phone.</a:t>
            </a:r>
            <a:endParaRPr sz="1600">
              <a:latin typeface="Montserrat"/>
              <a:ea typeface="Montserrat"/>
              <a:cs typeface="Montserrat"/>
              <a:sym typeface="Montserrat"/>
            </a:endParaRPr>
          </a:p>
          <a:p>
            <a:pPr indent="0" lvl="0" marL="45720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63" name="Google Shape;163;p17"/>
          <p:cNvPicPr preferRelativeResize="0"/>
          <p:nvPr/>
        </p:nvPicPr>
        <p:blipFill>
          <a:blip r:embed="rId3">
            <a:alphaModFix/>
          </a:blip>
          <a:stretch>
            <a:fillRect/>
          </a:stretch>
        </p:blipFill>
        <p:spPr>
          <a:xfrm>
            <a:off x="5565625" y="510150"/>
            <a:ext cx="2882522" cy="4323797"/>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Sleep</a:t>
            </a:r>
            <a:endParaRPr u="sng"/>
          </a:p>
          <a:p>
            <a:pPr indent="0" lvl="0" marL="0" rtl="0" algn="l">
              <a:spcBef>
                <a:spcPts val="0"/>
              </a:spcBef>
              <a:spcAft>
                <a:spcPts val="0"/>
              </a:spcAft>
              <a:buNone/>
            </a:pPr>
            <a:r>
              <a:t/>
            </a:r>
            <a:endParaRPr/>
          </a:p>
        </p:txBody>
      </p:sp>
      <p:sp>
        <p:nvSpPr>
          <p:cNvPr id="169" name="Google Shape;169;p18"/>
          <p:cNvSpPr txBox="1"/>
          <p:nvPr>
            <p:ph idx="1" type="body"/>
          </p:nvPr>
        </p:nvSpPr>
        <p:spPr>
          <a:xfrm>
            <a:off x="1297500" y="963750"/>
            <a:ext cx="3516600" cy="29112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Montserrat"/>
              <a:buChar char="➢"/>
            </a:pPr>
            <a:r>
              <a:rPr lang="en" sz="1600">
                <a:latin typeface="Montserrat"/>
                <a:ea typeface="Montserrat"/>
                <a:cs typeface="Montserrat"/>
                <a:sym typeface="Montserrat"/>
              </a:rPr>
              <a:t>Blue light can also decrease the amount of REM sleep and slow wave sleep that we experience (2 important sleep stages for cognitive processes)</a:t>
            </a:r>
            <a:endParaRPr sz="1600">
              <a:latin typeface="Montserrat"/>
              <a:ea typeface="Montserrat"/>
              <a:cs typeface="Montserrat"/>
              <a:sym typeface="Montserrat"/>
            </a:endParaRPr>
          </a:p>
          <a:p>
            <a:pPr indent="0" lvl="0" marL="457200" rtl="0" algn="l">
              <a:lnSpc>
                <a:spcPct val="100000"/>
              </a:lnSpc>
              <a:spcBef>
                <a:spcPts val="1600"/>
              </a:spcBef>
              <a:spcAft>
                <a:spcPts val="0"/>
              </a:spcAft>
              <a:buNone/>
            </a:pPr>
            <a:r>
              <a:t/>
            </a:r>
            <a:endParaRPr sz="1600">
              <a:latin typeface="Montserrat"/>
              <a:ea typeface="Montserrat"/>
              <a:cs typeface="Montserrat"/>
              <a:sym typeface="Montserrat"/>
            </a:endParaRPr>
          </a:p>
          <a:p>
            <a:pPr indent="-330200" lvl="0" marL="457200" rtl="0" algn="l">
              <a:lnSpc>
                <a:spcPct val="100000"/>
              </a:lnSpc>
              <a:spcBef>
                <a:spcPts val="1600"/>
              </a:spcBef>
              <a:spcAft>
                <a:spcPts val="0"/>
              </a:spcAft>
              <a:buSzPts val="1600"/>
              <a:buFont typeface="Montserrat"/>
              <a:buChar char="➢"/>
            </a:pPr>
            <a:r>
              <a:rPr lang="en" sz="1600">
                <a:latin typeface="Montserrat"/>
                <a:ea typeface="Montserrat"/>
                <a:cs typeface="Montserrat"/>
                <a:sym typeface="Montserrat"/>
              </a:rPr>
              <a:t>Screens emit blue light, which decreases the body’s secretion of melatonin; therefore, making it more difficult to fall asleep at night</a:t>
            </a:r>
            <a:endParaRPr sz="1600">
              <a:latin typeface="Montserrat"/>
              <a:ea typeface="Montserrat"/>
              <a:cs typeface="Montserrat"/>
              <a:sym typeface="Montserrat"/>
            </a:endParaRPr>
          </a:p>
          <a:p>
            <a:pPr indent="0" lvl="0" marL="0" rtl="0" algn="l">
              <a:lnSpc>
                <a:spcPct val="100000"/>
              </a:lnSpc>
              <a:spcBef>
                <a:spcPts val="1600"/>
              </a:spcBef>
              <a:spcAft>
                <a:spcPts val="1600"/>
              </a:spcAft>
              <a:buNone/>
            </a:pPr>
            <a:r>
              <a:t/>
            </a:r>
            <a:endParaRPr sz="1600">
              <a:latin typeface="Montserrat"/>
              <a:ea typeface="Montserrat"/>
              <a:cs typeface="Montserrat"/>
              <a:sym typeface="Montserrat"/>
            </a:endParaRPr>
          </a:p>
        </p:txBody>
      </p:sp>
      <p:pic>
        <p:nvPicPr>
          <p:cNvPr id="170" name="Google Shape;170;p18"/>
          <p:cNvPicPr preferRelativeResize="0"/>
          <p:nvPr/>
        </p:nvPicPr>
        <p:blipFill>
          <a:blip r:embed="rId3">
            <a:alphaModFix/>
          </a:blip>
          <a:stretch>
            <a:fillRect/>
          </a:stretch>
        </p:blipFill>
        <p:spPr>
          <a:xfrm>
            <a:off x="5241500" y="642000"/>
            <a:ext cx="3196801" cy="3995523"/>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Sleep</a:t>
            </a:r>
            <a:endParaRPr u="sng"/>
          </a:p>
        </p:txBody>
      </p:sp>
      <p:sp>
        <p:nvSpPr>
          <p:cNvPr id="176" name="Google Shape;176;p19"/>
          <p:cNvSpPr txBox="1"/>
          <p:nvPr>
            <p:ph idx="1" type="body"/>
          </p:nvPr>
        </p:nvSpPr>
        <p:spPr>
          <a:xfrm>
            <a:off x="1297500" y="978250"/>
            <a:ext cx="2632500" cy="29112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Montserrat"/>
              <a:buChar char="➢"/>
            </a:pPr>
            <a:r>
              <a:rPr lang="en" sz="1600">
                <a:latin typeface="Montserrat"/>
                <a:ea typeface="Montserrat"/>
                <a:cs typeface="Montserrat"/>
                <a:sym typeface="Montserrat"/>
              </a:rPr>
              <a:t>Screen time affects the quality of one’s sleep</a:t>
            </a:r>
            <a:endParaRPr sz="1600">
              <a:latin typeface="Montserrat"/>
              <a:ea typeface="Montserrat"/>
              <a:cs typeface="Montserrat"/>
              <a:sym typeface="Montserrat"/>
            </a:endParaRPr>
          </a:p>
          <a:p>
            <a:pPr indent="0" lvl="0" marL="457200" rtl="0" algn="l">
              <a:lnSpc>
                <a:spcPct val="100000"/>
              </a:lnSpc>
              <a:spcBef>
                <a:spcPts val="1600"/>
              </a:spcBef>
              <a:spcAft>
                <a:spcPts val="0"/>
              </a:spcAft>
              <a:buNone/>
            </a:pPr>
            <a:r>
              <a:t/>
            </a:r>
            <a:endParaRPr sz="1600">
              <a:latin typeface="Montserrat"/>
              <a:ea typeface="Montserrat"/>
              <a:cs typeface="Montserrat"/>
              <a:sym typeface="Montserrat"/>
            </a:endParaRPr>
          </a:p>
          <a:p>
            <a:pPr indent="-330200" lvl="0" marL="457200" rtl="0" algn="l">
              <a:lnSpc>
                <a:spcPct val="100000"/>
              </a:lnSpc>
              <a:spcBef>
                <a:spcPts val="1600"/>
              </a:spcBef>
              <a:spcAft>
                <a:spcPts val="0"/>
              </a:spcAft>
              <a:buSzPts val="1600"/>
              <a:buFont typeface="Montserrat"/>
              <a:buChar char="➢"/>
            </a:pPr>
            <a:r>
              <a:rPr lang="en" sz="1600">
                <a:latin typeface="Montserrat"/>
                <a:ea typeface="Montserrat"/>
                <a:cs typeface="Montserrat"/>
                <a:sym typeface="Montserrat"/>
              </a:rPr>
              <a:t>The body secretes melatonin (a hormone that increases the feeling of sleepiness) in the evening</a:t>
            </a:r>
            <a:endParaRPr sz="1600">
              <a:latin typeface="Montserrat"/>
              <a:ea typeface="Montserrat"/>
              <a:cs typeface="Montserrat"/>
              <a:sym typeface="Montserrat"/>
            </a:endParaRPr>
          </a:p>
          <a:p>
            <a:pPr indent="0" lvl="0" marL="0" rtl="0" algn="l">
              <a:lnSpc>
                <a:spcPct val="100000"/>
              </a:lnSpc>
              <a:spcBef>
                <a:spcPts val="1600"/>
              </a:spcBef>
              <a:spcAft>
                <a:spcPts val="1600"/>
              </a:spcAft>
              <a:buNone/>
            </a:pPr>
            <a:r>
              <a:t/>
            </a:r>
            <a:endParaRPr sz="1600">
              <a:latin typeface="Montserrat"/>
              <a:ea typeface="Montserrat"/>
              <a:cs typeface="Montserrat"/>
              <a:sym typeface="Montserrat"/>
            </a:endParaRPr>
          </a:p>
        </p:txBody>
      </p:sp>
      <p:pic>
        <p:nvPicPr>
          <p:cNvPr id="177" name="Google Shape;177;p19"/>
          <p:cNvPicPr preferRelativeResize="0"/>
          <p:nvPr/>
        </p:nvPicPr>
        <p:blipFill>
          <a:blip r:embed="rId3">
            <a:alphaModFix/>
          </a:blip>
          <a:stretch>
            <a:fillRect/>
          </a:stretch>
        </p:blipFill>
        <p:spPr>
          <a:xfrm>
            <a:off x="4907425" y="522250"/>
            <a:ext cx="3167473" cy="4223298"/>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1297500" y="1333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Mental Health</a:t>
            </a:r>
            <a:endParaRPr u="sng"/>
          </a:p>
        </p:txBody>
      </p:sp>
      <p:sp>
        <p:nvSpPr>
          <p:cNvPr id="183" name="Google Shape;183;p20"/>
          <p:cNvSpPr txBox="1"/>
          <p:nvPr>
            <p:ph idx="1" type="body"/>
          </p:nvPr>
        </p:nvSpPr>
        <p:spPr>
          <a:xfrm>
            <a:off x="1297500" y="723250"/>
            <a:ext cx="3506700" cy="430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The overuse of screen time, and time spent online has shown links to harmful to family relationships. One in three children feel unimportant when their parents are focused on their phones.</a:t>
            </a:r>
            <a:endParaRPr sz="1600">
              <a:solidFill>
                <a:srgbClr val="FFFFFF"/>
              </a:solidFill>
              <a:latin typeface="Montserrat"/>
              <a:ea typeface="Montserrat"/>
              <a:cs typeface="Montserrat"/>
              <a:sym typeface="Montserrat"/>
            </a:endParaRPr>
          </a:p>
          <a:p>
            <a:pPr indent="0" lvl="0" marL="457200" rtl="0" algn="l">
              <a:spcBef>
                <a:spcPts val="0"/>
              </a:spcBef>
              <a:spcAft>
                <a:spcPts val="0"/>
              </a:spcAft>
              <a:buNone/>
            </a:pPr>
            <a:r>
              <a:t/>
            </a:r>
            <a:endParaRPr sz="1600">
              <a:solidFill>
                <a:srgbClr val="FFFFFF"/>
              </a:solidFill>
              <a:latin typeface="Montserrat"/>
              <a:ea typeface="Montserrat"/>
              <a:cs typeface="Montserrat"/>
              <a:sym typeface="Montserrat"/>
            </a:endParaRPr>
          </a:p>
          <a:p>
            <a:pPr indent="-330200" lvl="0" marL="457200" rtl="0" algn="l">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“Even replying to a quick text message could be sending your child another message—that your phone is more important than [they are]”.</a:t>
            </a:r>
            <a:endParaRPr sz="1600">
              <a:solidFill>
                <a:srgbClr val="FFFFFF"/>
              </a:solidFill>
              <a:latin typeface="Montserrat"/>
              <a:ea typeface="Montserrat"/>
              <a:cs typeface="Montserrat"/>
              <a:sym typeface="Montserrat"/>
            </a:endParaRPr>
          </a:p>
          <a:p>
            <a:pPr indent="0" lvl="0" marL="0" rtl="0" algn="just">
              <a:spcBef>
                <a:spcPts val="0"/>
              </a:spcBef>
              <a:spcAft>
                <a:spcPts val="0"/>
              </a:spcAft>
              <a:buNone/>
            </a:pPr>
            <a:r>
              <a:t/>
            </a:r>
            <a:endParaRPr sz="1600">
              <a:solidFill>
                <a:srgbClr val="FFFFFF"/>
              </a:solidFill>
              <a:latin typeface="Montserrat"/>
              <a:ea typeface="Montserrat"/>
              <a:cs typeface="Montserrat"/>
              <a:sym typeface="Montserrat"/>
            </a:endParaRPr>
          </a:p>
          <a:p>
            <a:pPr indent="0" lvl="0" marL="9144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84" name="Google Shape;184;p20"/>
          <p:cNvPicPr preferRelativeResize="0"/>
          <p:nvPr/>
        </p:nvPicPr>
        <p:blipFill>
          <a:blip r:embed="rId3">
            <a:alphaModFix/>
          </a:blip>
          <a:stretch>
            <a:fillRect/>
          </a:stretch>
        </p:blipFill>
        <p:spPr>
          <a:xfrm>
            <a:off x="5464400" y="476850"/>
            <a:ext cx="2871997" cy="4307996"/>
          </a:xfrm>
          <a:prstGeom prst="rect">
            <a:avLst/>
          </a:prstGeom>
          <a:noFill/>
          <a:ln cap="flat" cmpd="sng" w="38100">
            <a:solidFill>
              <a:schemeClr val="l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Mental Health</a:t>
            </a:r>
            <a:endParaRPr u="sng"/>
          </a:p>
          <a:p>
            <a:pPr indent="0" lvl="0" marL="0" rtl="0" algn="l">
              <a:spcBef>
                <a:spcPts val="0"/>
              </a:spcBef>
              <a:spcAft>
                <a:spcPts val="0"/>
              </a:spcAft>
              <a:buNone/>
            </a:pPr>
            <a:r>
              <a:t/>
            </a:r>
            <a:endParaRPr/>
          </a:p>
        </p:txBody>
      </p:sp>
      <p:sp>
        <p:nvSpPr>
          <p:cNvPr id="190" name="Google Shape;190;p21"/>
          <p:cNvSpPr txBox="1"/>
          <p:nvPr>
            <p:ph idx="1" type="body"/>
          </p:nvPr>
        </p:nvSpPr>
        <p:spPr>
          <a:xfrm>
            <a:off x="1145100" y="957950"/>
            <a:ext cx="49506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This could lead to a more likely chance that the child will develop mental health issues in the future, including depression.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Increased time spent playing video and computer games can often lead to increased risk for health problems such as ADHD.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ADHD can make it more difficult for children to have self control with video games possibly leading to addiction later in life. </a:t>
            </a:r>
            <a:endParaRPr/>
          </a:p>
        </p:txBody>
      </p:sp>
      <p:pic>
        <p:nvPicPr>
          <p:cNvPr id="191" name="Google Shape;191;p21"/>
          <p:cNvPicPr preferRelativeResize="0"/>
          <p:nvPr/>
        </p:nvPicPr>
        <p:blipFill>
          <a:blip r:embed="rId3">
            <a:alphaModFix/>
          </a:blip>
          <a:stretch>
            <a:fillRect/>
          </a:stretch>
        </p:blipFill>
        <p:spPr>
          <a:xfrm>
            <a:off x="6199000" y="937325"/>
            <a:ext cx="2591095" cy="3515485"/>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